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4"/>
  </p:sldMasterIdLst>
  <p:notesMasterIdLst>
    <p:notesMasterId r:id="rId24"/>
  </p:notesMasterIdLst>
  <p:sldIdLst>
    <p:sldId id="256" r:id="rId5"/>
    <p:sldId id="258" r:id="rId6"/>
    <p:sldId id="257" r:id="rId7"/>
    <p:sldId id="271" r:id="rId8"/>
    <p:sldId id="278" r:id="rId9"/>
    <p:sldId id="259" r:id="rId10"/>
    <p:sldId id="268" r:id="rId11"/>
    <p:sldId id="260" r:id="rId12"/>
    <p:sldId id="274" r:id="rId13"/>
    <p:sldId id="275" r:id="rId14"/>
    <p:sldId id="261" r:id="rId15"/>
    <p:sldId id="262" r:id="rId16"/>
    <p:sldId id="263" r:id="rId17"/>
    <p:sldId id="264" r:id="rId18"/>
    <p:sldId id="265" r:id="rId19"/>
    <p:sldId id="277" r:id="rId20"/>
    <p:sldId id="272" r:id="rId21"/>
    <p:sldId id="276" r:id="rId22"/>
    <p:sldId id="273" r:id="rId23"/>
  </p:sldIdLst>
  <p:sldSz cx="12192000" cy="6858000"/>
  <p:notesSz cx="7315200" cy="9601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FFFF"/>
    <a:srgbClr val="CC0000"/>
    <a:srgbClr val="44546A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15ED2-1E18-4A2D-9392-FD3351E8BF0E}" v="28" dt="2026-08-19T14:49:58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ger Alberts" userId="c2242dbf-f625-4629-b872-fcedeb9fcc9b" providerId="ADAL" clId="{7714DA3B-DE71-48C4-B89B-3317C1B1AA3D}"/>
    <pc:docChg chg="custSel addSld modSld">
      <pc:chgData name="Edger Alberts" userId="c2242dbf-f625-4629-b872-fcedeb9fcc9b" providerId="ADAL" clId="{7714DA3B-DE71-48C4-B89B-3317C1B1AA3D}" dt="2026-08-19T15:04:29.139" v="316" actId="1076"/>
      <pc:docMkLst>
        <pc:docMk/>
      </pc:docMkLst>
      <pc:sldChg chg="modSp">
        <pc:chgData name="Edger Alberts" userId="c2242dbf-f625-4629-b872-fcedeb9fcc9b" providerId="ADAL" clId="{7714DA3B-DE71-48C4-B89B-3317C1B1AA3D}" dt="2026-08-19T14:49:58.992" v="156" actId="20577"/>
        <pc:sldMkLst>
          <pc:docMk/>
          <pc:sldMk cId="2589875044" sldId="256"/>
        </pc:sldMkLst>
        <pc:spChg chg="mod">
          <ac:chgData name="Edger Alberts" userId="c2242dbf-f625-4629-b872-fcedeb9fcc9b" providerId="ADAL" clId="{7714DA3B-DE71-48C4-B89B-3317C1B1AA3D}" dt="2026-08-19T14:49:58.992" v="156" actId="20577"/>
          <ac:spMkLst>
            <pc:docMk/>
            <pc:sldMk cId="2589875044" sldId="256"/>
            <ac:spMk id="3" creationId="{1540CBC6-9F79-AD56-8969-5DAB7B8BDBD5}"/>
          </ac:spMkLst>
        </pc:spChg>
      </pc:sldChg>
      <pc:sldChg chg="modSp mod">
        <pc:chgData name="Edger Alberts" userId="c2242dbf-f625-4629-b872-fcedeb9fcc9b" providerId="ADAL" clId="{7714DA3B-DE71-48C4-B89B-3317C1B1AA3D}" dt="2026-08-18T09:54:06.431" v="130" actId="20577"/>
        <pc:sldMkLst>
          <pc:docMk/>
          <pc:sldMk cId="1833840550" sldId="257"/>
        </pc:sldMkLst>
        <pc:spChg chg="mod">
          <ac:chgData name="Edger Alberts" userId="c2242dbf-f625-4629-b872-fcedeb9fcc9b" providerId="ADAL" clId="{7714DA3B-DE71-48C4-B89B-3317C1B1AA3D}" dt="2026-08-18T09:54:06.431" v="130" actId="20577"/>
          <ac:spMkLst>
            <pc:docMk/>
            <pc:sldMk cId="1833840550" sldId="257"/>
            <ac:spMk id="3" creationId="{C8162AE8-23DB-43BF-FD9D-2E41A84C33A8}"/>
          </ac:spMkLst>
        </pc:spChg>
      </pc:sldChg>
      <pc:sldChg chg="modSp mod">
        <pc:chgData name="Edger Alberts" userId="c2242dbf-f625-4629-b872-fcedeb9fcc9b" providerId="ADAL" clId="{7714DA3B-DE71-48C4-B89B-3317C1B1AA3D}" dt="2026-08-18T09:53:12.154" v="125" actId="1076"/>
        <pc:sldMkLst>
          <pc:docMk/>
          <pc:sldMk cId="2915976953" sldId="271"/>
        </pc:sldMkLst>
        <pc:spChg chg="mod">
          <ac:chgData name="Edger Alberts" userId="c2242dbf-f625-4629-b872-fcedeb9fcc9b" providerId="ADAL" clId="{7714DA3B-DE71-48C4-B89B-3317C1B1AA3D}" dt="2026-08-18T09:53:04.111" v="124" actId="6549"/>
          <ac:spMkLst>
            <pc:docMk/>
            <pc:sldMk cId="2915976953" sldId="271"/>
            <ac:spMk id="3" creationId="{3D060AB3-9CE7-8B55-CE20-753828EC436D}"/>
          </ac:spMkLst>
        </pc:spChg>
        <pc:picChg chg="mod">
          <ac:chgData name="Edger Alberts" userId="c2242dbf-f625-4629-b872-fcedeb9fcc9b" providerId="ADAL" clId="{7714DA3B-DE71-48C4-B89B-3317C1B1AA3D}" dt="2026-08-18T09:53:12.154" v="125" actId="1076"/>
          <ac:picMkLst>
            <pc:docMk/>
            <pc:sldMk cId="2915976953" sldId="271"/>
            <ac:picMk id="4" creationId="{1147DF6A-ABAE-1889-BF83-8537600CE8BA}"/>
          </ac:picMkLst>
        </pc:picChg>
      </pc:sldChg>
      <pc:sldChg chg="addSp delSp modSp add mod">
        <pc:chgData name="Edger Alberts" userId="c2242dbf-f625-4629-b872-fcedeb9fcc9b" providerId="ADAL" clId="{7714DA3B-DE71-48C4-B89B-3317C1B1AA3D}" dt="2026-08-19T15:04:29.139" v="316" actId="1076"/>
        <pc:sldMkLst>
          <pc:docMk/>
          <pc:sldMk cId="2381859303" sldId="278"/>
        </pc:sldMkLst>
        <pc:spChg chg="mod">
          <ac:chgData name="Edger Alberts" userId="c2242dbf-f625-4629-b872-fcedeb9fcc9b" providerId="ADAL" clId="{7714DA3B-DE71-48C4-B89B-3317C1B1AA3D}" dt="2026-08-19T14:59:54.349" v="177" actId="20577"/>
          <ac:spMkLst>
            <pc:docMk/>
            <pc:sldMk cId="2381859303" sldId="278"/>
            <ac:spMk id="2" creationId="{83688458-4C6D-2B1A-92DA-10B28C4C44FA}"/>
          </ac:spMkLst>
        </pc:spChg>
        <pc:spChg chg="mod">
          <ac:chgData name="Edger Alberts" userId="c2242dbf-f625-4629-b872-fcedeb9fcc9b" providerId="ADAL" clId="{7714DA3B-DE71-48C4-B89B-3317C1B1AA3D}" dt="2026-08-19T15:02:57.342" v="304" actId="20577"/>
          <ac:spMkLst>
            <pc:docMk/>
            <pc:sldMk cId="2381859303" sldId="278"/>
            <ac:spMk id="3" creationId="{A5890CAB-D469-6B27-12D5-4DA199876412}"/>
          </ac:spMkLst>
        </pc:spChg>
        <pc:picChg chg="del">
          <ac:chgData name="Edger Alberts" userId="c2242dbf-f625-4629-b872-fcedeb9fcc9b" providerId="ADAL" clId="{7714DA3B-DE71-48C4-B89B-3317C1B1AA3D}" dt="2026-08-19T14:59:59.446" v="178" actId="478"/>
          <ac:picMkLst>
            <pc:docMk/>
            <pc:sldMk cId="2381859303" sldId="278"/>
            <ac:picMk id="4" creationId="{6763C160-894C-B7F0-DDCF-742171BEDFA2}"/>
          </ac:picMkLst>
        </pc:picChg>
        <pc:picChg chg="add mod">
          <ac:chgData name="Edger Alberts" userId="c2242dbf-f625-4629-b872-fcedeb9fcc9b" providerId="ADAL" clId="{7714DA3B-DE71-48C4-B89B-3317C1B1AA3D}" dt="2026-08-19T15:04:29.139" v="316" actId="1076"/>
          <ac:picMkLst>
            <pc:docMk/>
            <pc:sldMk cId="2381859303" sldId="278"/>
            <ac:picMk id="6" creationId="{CF435CF2-C7F9-5BEE-2548-9BC4502D4D3B}"/>
          </ac:picMkLst>
        </pc:picChg>
        <pc:picChg chg="add mod">
          <ac:chgData name="Edger Alberts" userId="c2242dbf-f625-4629-b872-fcedeb9fcc9b" providerId="ADAL" clId="{7714DA3B-DE71-48C4-B89B-3317C1B1AA3D}" dt="2026-08-19T15:04:27.489" v="315" actId="1076"/>
          <ac:picMkLst>
            <pc:docMk/>
            <pc:sldMk cId="2381859303" sldId="278"/>
            <ac:picMk id="8" creationId="{CBFEE57D-53F2-8F5F-1318-566A7076904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21BFD9F-FDF1-498C-B2B2-F5EBA736DA45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38BE1B1-415F-43D4-AED8-7DFFA0127A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7005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BE1B1-415F-43D4-AED8-7DFFA0127A49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207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BE1B1-415F-43D4-AED8-7DFFA0127A49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9185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D859-FFF1-78F0-68A6-9DFFE4CDB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A820EA9-12B3-A570-C688-2F6266D81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8865E1E-41CC-BD8E-B737-F2B175CB2D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D2DB77D-9B8C-09B3-9FE4-D58C078BF2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BE1B1-415F-43D4-AED8-7DFFA0127A49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693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8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8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7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33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6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5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7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0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0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1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104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026" name="Picture 2" descr="Zilverschoonflat 5">
            <a:extLst>
              <a:ext uri="{FF2B5EF4-FFF2-40B4-BE49-F238E27FC236}">
                <a16:creationId xmlns:a16="http://schemas.microsoft.com/office/drawing/2014/main" id="{04D8DE26-3EB3-35B5-C2E3-839AB8659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" r="9091" b="28767"/>
          <a:stretch>
            <a:fillRect/>
          </a:stretch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7" name="Rectangle 1046">
            <a:extLst>
              <a:ext uri="{FF2B5EF4-FFF2-40B4-BE49-F238E27FC236}">
                <a16:creationId xmlns:a16="http://schemas.microsoft.com/office/drawing/2014/main" id="{912025B4-7337-735E-4DC9-E634D201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20000"/>
                </a:schemeClr>
              </a:gs>
              <a:gs pos="26000">
                <a:schemeClr val="bg1">
                  <a:alpha val="7000"/>
                </a:schemeClr>
              </a:gs>
              <a:gs pos="100000">
                <a:schemeClr val="bg1">
                  <a:alpha val="3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CAB4175-EC79-D17A-2A2A-C7D68D778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0" y="978408"/>
            <a:ext cx="4795819" cy="396996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Inrichtingsplan</a:t>
            </a:r>
            <a:br>
              <a:rPr lang="nl-NL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</a:br>
            <a:r>
              <a:rPr lang="nl-NL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Zilverschoon-straat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40CBC6-9F79-AD56-8969-5DAB7B8BD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0" y="3867912"/>
            <a:ext cx="11109962" cy="2237893"/>
          </a:xfrm>
        </p:spPr>
        <p:txBody>
          <a:bodyPr anchor="b">
            <a:normAutofit fontScale="92500" lnSpcReduction="20000"/>
          </a:bodyPr>
          <a:lstStyle/>
          <a:p>
            <a:r>
              <a:rPr lang="nl-NL" sz="2400" dirty="0"/>
              <a:t>Bert Daling, Groentotaal A. de Boer</a:t>
            </a:r>
          </a:p>
          <a:p>
            <a:r>
              <a:rPr lang="nl-NL" sz="2400" dirty="0"/>
              <a:t>Michel Huls, Actium</a:t>
            </a:r>
          </a:p>
          <a:p>
            <a:r>
              <a:rPr lang="nl-NL" sz="2400" dirty="0"/>
              <a:t>Jeanine Hollander, Actium</a:t>
            </a:r>
          </a:p>
          <a:p>
            <a:r>
              <a:rPr lang="nl-NL" sz="2400" dirty="0"/>
              <a:t>Wouter </a:t>
            </a:r>
            <a:r>
              <a:rPr lang="nl-NL" sz="2400" dirty="0" err="1"/>
              <a:t>vd</a:t>
            </a:r>
            <a:r>
              <a:rPr lang="nl-NL" sz="2400" dirty="0"/>
              <a:t> Vaart, Actium</a:t>
            </a:r>
          </a:p>
          <a:p>
            <a:r>
              <a:rPr lang="nl-NL" sz="2400" dirty="0"/>
              <a:t>Edger Alberts , Actium				</a:t>
            </a: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150CDACD-D191-E642-F686-FCB54B7E5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4695702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875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B6D844-676F-7B4E-9412-3E2B4B81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Freeform: Shape 3117">
            <a:extLst>
              <a:ext uri="{FF2B5EF4-FFF2-40B4-BE49-F238E27FC236}">
                <a16:creationId xmlns:a16="http://schemas.microsoft.com/office/drawing/2014/main" id="{BBF5D5B5-ED58-6BC0-0133-1A8EE438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29" name="Freeform: Shape 3119">
            <a:extLst>
              <a:ext uri="{FF2B5EF4-FFF2-40B4-BE49-F238E27FC236}">
                <a16:creationId xmlns:a16="http://schemas.microsoft.com/office/drawing/2014/main" id="{3981D3EC-FD15-094B-41AE-6018E1D31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130" name="Rectangle 3121">
            <a:extLst>
              <a:ext uri="{FF2B5EF4-FFF2-40B4-BE49-F238E27FC236}">
                <a16:creationId xmlns:a16="http://schemas.microsoft.com/office/drawing/2014/main" id="{6480F6C3-8817-ED0B-7504-E10B28D6A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0B79C6-3381-3902-64BC-5FBFB9A56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002306"/>
            <a:ext cx="4688383" cy="134370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Zitmogelijkheden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Wandelpaden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Halfverharding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Ontdekken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31" name="Freeform: Shape 3123">
            <a:extLst>
              <a:ext uri="{FF2B5EF4-FFF2-40B4-BE49-F238E27FC236}">
                <a16:creationId xmlns:a16="http://schemas.microsoft.com/office/drawing/2014/main" id="{27DF9CA1-033E-D3B0-6012-A33F47F08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8" name="Picture 6" descr="greenSand Halfverharding 0-8mm | Duurzaam &amp; CO₂-negatief">
            <a:extLst>
              <a:ext uri="{FF2B5EF4-FFF2-40B4-BE49-F238E27FC236}">
                <a16:creationId xmlns:a16="http://schemas.microsoft.com/office/drawing/2014/main" id="{A33D6E80-E7CE-B88E-9381-E18B50F0C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0692"/>
          <a:stretch>
            <a:fillRect/>
          </a:stretch>
        </p:blipFill>
        <p:spPr bwMode="auto">
          <a:xfrm>
            <a:off x="5646853" y="965741"/>
            <a:ext cx="6024232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ntmoeten in de buurt | ZorgSaamWonen">
            <a:extLst>
              <a:ext uri="{FF2B5EF4-FFF2-40B4-BE49-F238E27FC236}">
                <a16:creationId xmlns:a16="http://schemas.microsoft.com/office/drawing/2014/main" id="{6CEFA2EE-BF85-6205-A97D-1122C227D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3"/>
          <a:stretch>
            <a:fillRect/>
          </a:stretch>
        </p:blipFill>
        <p:spPr bwMode="auto">
          <a:xfrm>
            <a:off x="5644387" y="965741"/>
            <a:ext cx="6026405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VN Boek - Een levende tuin maak je zelf">
            <a:extLst>
              <a:ext uri="{FF2B5EF4-FFF2-40B4-BE49-F238E27FC236}">
                <a16:creationId xmlns:a16="http://schemas.microsoft.com/office/drawing/2014/main" id="{7C28443D-D871-F31F-7D0F-19A5AEC5E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83"/>
          <a:stretch>
            <a:fillRect/>
          </a:stretch>
        </p:blipFill>
        <p:spPr bwMode="auto">
          <a:xfrm>
            <a:off x="5644387" y="960067"/>
            <a:ext cx="6032501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86A6719-2196-37BC-82E2-399004BD4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642896" cy="39494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Ontmoeten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 &amp;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gebruiken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78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9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5820888B-4EA5-E0E8-6D52-7733E1E77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2C83DB-1EC9-9FDA-A0A7-F92D828C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3397649" cy="33037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/>
              <a:t>Verhogen biodiversiteit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589CD5-6557-9FA3-7DDE-687DEB7A2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4354633"/>
            <a:ext cx="3397649" cy="170653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Gebruik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bloeiende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planten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Kruidenrijk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grasland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Gazon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Gemengde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hagen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Freeform: Shape 15">
            <a:extLst>
              <a:ext uri="{FF2B5EF4-FFF2-40B4-BE49-F238E27FC236}">
                <a16:creationId xmlns:a16="http://schemas.microsoft.com/office/drawing/2014/main" id="{06B5A8BF-0680-F9A7-27B1-3971EC934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 descr="Afbeelding met buitenshuis, boom, hemel, Bodembedekker&#10;&#10;Door AI gegenereerde inhoud is mogelijk onjuist.">
            <a:extLst>
              <a:ext uri="{FF2B5EF4-FFF2-40B4-BE49-F238E27FC236}">
                <a16:creationId xmlns:a16="http://schemas.microsoft.com/office/drawing/2014/main" id="{FCB2C3DC-5527-5830-CCB7-748DC1210C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274" y="965741"/>
            <a:ext cx="7173690" cy="5380268"/>
          </a:xfrm>
          <a:prstGeom prst="rect">
            <a:avLst/>
          </a:prstGeom>
        </p:spPr>
      </p:pic>
      <p:pic>
        <p:nvPicPr>
          <p:cNvPr id="7" name="Afbeelding 6" descr="Afbeelding met buitenshuis, bloem, ongewerveld dier, bij&#10;&#10;Door AI gegenereerde inhoud is mogelijk onjuist.">
            <a:extLst>
              <a:ext uri="{FF2B5EF4-FFF2-40B4-BE49-F238E27FC236}">
                <a16:creationId xmlns:a16="http://schemas.microsoft.com/office/drawing/2014/main" id="{F7097FCC-9B7D-A661-B24D-E66737831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01"/>
          <a:stretch>
            <a:fillRect/>
          </a:stretch>
        </p:blipFill>
        <p:spPr>
          <a:xfrm>
            <a:off x="4308274" y="965741"/>
            <a:ext cx="7173690" cy="538026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5628D46D-3C06-BD2E-13F7-22C0FAB4B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>
            <a:fillRect/>
          </a:stretch>
        </p:blipFill>
        <p:spPr bwMode="auto">
          <a:xfrm>
            <a:off x="4308274" y="965741"/>
            <a:ext cx="7173690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ruidenrijk gazon – groengenot">
            <a:extLst>
              <a:ext uri="{FF2B5EF4-FFF2-40B4-BE49-F238E27FC236}">
                <a16:creationId xmlns:a16="http://schemas.microsoft.com/office/drawing/2014/main" id="{45FD74AD-5715-6EB8-2307-BC6A8C15A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74" y="965741"/>
            <a:ext cx="7173689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rnus mas (Gele kornoelje) | Bloemenpark Appeltern">
            <a:extLst>
              <a:ext uri="{FF2B5EF4-FFF2-40B4-BE49-F238E27FC236}">
                <a16:creationId xmlns:a16="http://schemas.microsoft.com/office/drawing/2014/main" id="{DC9A3D72-6FE6-C4C4-5611-B79D85334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74" y="962558"/>
            <a:ext cx="3595638" cy="269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kardinaalshoed-(Euonymus-europaeus) - Tuinplanten DEN KREUPEL">
            <a:extLst>
              <a:ext uri="{FF2B5EF4-FFF2-40B4-BE49-F238E27FC236}">
                <a16:creationId xmlns:a16="http://schemas.microsoft.com/office/drawing/2014/main" id="{B0E06A46-6B91-12C8-0F25-D93BDAD70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913" y="962558"/>
            <a:ext cx="3578050" cy="35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Ligustrum ovalifolium | landscape architect's pages">
            <a:extLst>
              <a:ext uri="{FF2B5EF4-FFF2-40B4-BE49-F238E27FC236}">
                <a16:creationId xmlns:a16="http://schemas.microsoft.com/office/drawing/2014/main" id="{96CBFCC4-D5B1-33F6-88ED-E8A9DE315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273" y="3659286"/>
            <a:ext cx="3622283" cy="271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rataegus monogyna solitair">
            <a:extLst>
              <a:ext uri="{FF2B5EF4-FFF2-40B4-BE49-F238E27FC236}">
                <a16:creationId xmlns:a16="http://schemas.microsoft.com/office/drawing/2014/main" id="{EB95D499-3DE2-021E-BD1B-47F794E1E6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9"/>
          <a:stretch>
            <a:fillRect/>
          </a:stretch>
        </p:blipFill>
        <p:spPr bwMode="auto">
          <a:xfrm>
            <a:off x="7903912" y="3644292"/>
            <a:ext cx="3578052" cy="271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3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46A442-7854-4911-6B25-69EC5FF89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ahnschrift" panose="020B0502040204020203" pitchFamily="34" charset="0"/>
              </a:rPr>
              <a:t>Privacy creëren</a:t>
            </a:r>
          </a:p>
        </p:txBody>
      </p:sp>
      <p:pic>
        <p:nvPicPr>
          <p:cNvPr id="4" name="Afbeelding 3" descr="Afbeelding met tekst, kaart&#10;&#10;Door AI gegenereerde inhoud is mogelijk onjuist.">
            <a:extLst>
              <a:ext uri="{FF2B5EF4-FFF2-40B4-BE49-F238E27FC236}">
                <a16:creationId xmlns:a16="http://schemas.microsoft.com/office/drawing/2014/main" id="{C1623982-15CD-16F2-690A-31810CBACC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825" r="1" b="14781"/>
          <a:stretch>
            <a:fillRect/>
          </a:stretch>
        </p:blipFill>
        <p:spPr>
          <a:xfrm>
            <a:off x="521208" y="3027799"/>
            <a:ext cx="11185082" cy="3471974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0F5ED5E1-1A30-099C-35AC-74210FD1935D}"/>
              </a:ext>
            </a:extLst>
          </p:cNvPr>
          <p:cNvSpPr/>
          <p:nvPr/>
        </p:nvSpPr>
        <p:spPr>
          <a:xfrm rot="20011733">
            <a:off x="2187200" y="3286088"/>
            <a:ext cx="659027" cy="277751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9D15E4ED-2973-5037-C53A-D97EF5ABE4FD}"/>
              </a:ext>
            </a:extLst>
          </p:cNvPr>
          <p:cNvSpPr/>
          <p:nvPr/>
        </p:nvSpPr>
        <p:spPr>
          <a:xfrm rot="20011733">
            <a:off x="10022647" y="2718241"/>
            <a:ext cx="659027" cy="277751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FFE74109-9E85-E697-E023-96F2D7533504}"/>
              </a:ext>
            </a:extLst>
          </p:cNvPr>
          <p:cNvSpPr/>
          <p:nvPr/>
        </p:nvSpPr>
        <p:spPr>
          <a:xfrm rot="20011733">
            <a:off x="5096707" y="2882998"/>
            <a:ext cx="659027" cy="277751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8DFA023E-3116-A45B-BAA8-619D64521379}"/>
              </a:ext>
            </a:extLst>
          </p:cNvPr>
          <p:cNvSpPr/>
          <p:nvPr/>
        </p:nvSpPr>
        <p:spPr>
          <a:xfrm rot="20011733">
            <a:off x="6694900" y="3123957"/>
            <a:ext cx="659027" cy="277751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000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ets, tekening, tekst, kaart&#10;&#10;Door AI gegenereerde inhoud is mogelijk onjuist.">
            <a:extLst>
              <a:ext uri="{FF2B5EF4-FFF2-40B4-BE49-F238E27FC236}">
                <a16:creationId xmlns:a16="http://schemas.microsoft.com/office/drawing/2014/main" id="{8FAD0E94-A281-9E21-951A-A1AC1D55B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0124"/>
            <a:ext cx="12192000" cy="459775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5753A93-85A0-6D84-DFCC-DD5B866994CB}"/>
              </a:ext>
            </a:extLst>
          </p:cNvPr>
          <p:cNvSpPr txBox="1">
            <a:spLocks/>
          </p:cNvSpPr>
          <p:nvPr/>
        </p:nvSpPr>
        <p:spPr>
          <a:xfrm>
            <a:off x="637322" y="5834743"/>
            <a:ext cx="5020056" cy="767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Bahnschrift" panose="020B0502040204020203" pitchFamily="34" charset="0"/>
              </a:rPr>
              <a:t>Meer bloei</a:t>
            </a:r>
          </a:p>
        </p:txBody>
      </p:sp>
    </p:spTree>
    <p:extLst>
      <p:ext uri="{BB962C8B-B14F-4D97-AF65-F5344CB8AC3E}">
        <p14:creationId xmlns:p14="http://schemas.microsoft.com/office/powerpoint/2010/main" val="1854951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buitenshuis, gras, paars, boom&#10;&#10;Door AI gegenereerde inhoud is mogelijk onjuist.">
            <a:extLst>
              <a:ext uri="{FF2B5EF4-FFF2-40B4-BE49-F238E27FC236}">
                <a16:creationId xmlns:a16="http://schemas.microsoft.com/office/drawing/2014/main" id="{81CF47CE-C4B6-3C45-F83D-F0B0F9CA1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9" r="1" b="18779"/>
          <a:stretch>
            <a:fillRect/>
          </a:stretch>
        </p:blipFill>
        <p:spPr>
          <a:xfrm>
            <a:off x="4166504" y="10"/>
            <a:ext cx="8025495" cy="3067040"/>
          </a:xfrm>
          <a:prstGeom prst="rect">
            <a:avLst/>
          </a:prstGeom>
        </p:spPr>
      </p:pic>
      <p:pic>
        <p:nvPicPr>
          <p:cNvPr id="11" name="Afbeelding 10" descr="Afbeelding met buitenshuis, boom, gras, bloem&#10;&#10;Door AI gegenereerde inhoud is mogelijk onjuist.">
            <a:extLst>
              <a:ext uri="{FF2B5EF4-FFF2-40B4-BE49-F238E27FC236}">
                <a16:creationId xmlns:a16="http://schemas.microsoft.com/office/drawing/2014/main" id="{F6FA9681-CB26-F314-B716-D78A50C60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 r="-2" b="17755"/>
          <a:stretch>
            <a:fillRect/>
          </a:stretch>
        </p:blipFill>
        <p:spPr>
          <a:xfrm>
            <a:off x="20" y="3790950"/>
            <a:ext cx="8305780" cy="306705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 descr="Afbeelding met gras, buitenshuis, plant, Forb&#10;&#10;Door AI gegenereerde inhoud is mogelijk onjuist.">
            <a:extLst>
              <a:ext uri="{FF2B5EF4-FFF2-40B4-BE49-F238E27FC236}">
                <a16:creationId xmlns:a16="http://schemas.microsoft.com/office/drawing/2014/main" id="{3C5A581A-9777-B2E1-7A1C-CD5177B46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7" r="13831" b="1"/>
          <a:stretch>
            <a:fillRect/>
          </a:stretch>
        </p:blipFill>
        <p:spPr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 descr="Afbeelding met buitenshuis, boom, gras, struik&#10;&#10;Door AI gegenereerde inhoud is mogelijk onjuist.">
            <a:extLst>
              <a:ext uri="{FF2B5EF4-FFF2-40B4-BE49-F238E27FC236}">
                <a16:creationId xmlns:a16="http://schemas.microsoft.com/office/drawing/2014/main" id="{3031B1A6-DEA8-3FA1-34C7-1065087E08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3" r="2268" b="-2"/>
          <a:stretch>
            <a:fillRect/>
          </a:stretch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Afbeelding 8" descr="Afbeelding met insect, ongewerveld dier, buitenshuis, bloem&#10;&#10;Door AI gegenereerde inhoud is mogelijk onjuist.">
            <a:extLst>
              <a:ext uri="{FF2B5EF4-FFF2-40B4-BE49-F238E27FC236}">
                <a16:creationId xmlns:a16="http://schemas.microsoft.com/office/drawing/2014/main" id="{77E12958-ABBC-7F03-F797-042C9662CA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3" r="16969" b="2"/>
          <a:stretch>
            <a:fillRect/>
          </a:stretch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0523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AEAFBE-2403-827C-1F19-FEC00DA837E2}"/>
              </a:ext>
            </a:extLst>
          </p:cNvPr>
          <p:cNvSpPr txBox="1">
            <a:spLocks/>
          </p:cNvSpPr>
          <p:nvPr/>
        </p:nvSpPr>
        <p:spPr>
          <a:xfrm>
            <a:off x="637322" y="5834743"/>
            <a:ext cx="5020056" cy="767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Bahnschrift" panose="020B0502040204020203" pitchFamily="34" charset="0"/>
              </a:rPr>
              <a:t>Meer gebruik</a:t>
            </a:r>
          </a:p>
        </p:txBody>
      </p:sp>
      <p:pic>
        <p:nvPicPr>
          <p:cNvPr id="7" name="Afbeelding 6" descr="Afbeelding met schermopname, tekst, Kleurrijkheid, diagram&#10;&#10;Door AI gegenereerde inhoud is mogelijk onjuist.">
            <a:extLst>
              <a:ext uri="{FF2B5EF4-FFF2-40B4-BE49-F238E27FC236}">
                <a16:creationId xmlns:a16="http://schemas.microsoft.com/office/drawing/2014/main" id="{095CF876-9EC5-36C2-44AA-2384059D1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4244202"/>
            <a:ext cx="4791456" cy="2189845"/>
          </a:xfrm>
          <a:prstGeom prst="rect">
            <a:avLst/>
          </a:prstGeom>
        </p:spPr>
      </p:pic>
      <p:pic>
        <p:nvPicPr>
          <p:cNvPr id="9" name="Afbeelding 8" descr="Afbeelding met cirkel, tekst, diagram, schermopname&#10;&#10;Door AI gegenereerde inhoud is mogelijk onjuist.">
            <a:extLst>
              <a:ext uri="{FF2B5EF4-FFF2-40B4-BE49-F238E27FC236}">
                <a16:creationId xmlns:a16="http://schemas.microsoft.com/office/drawing/2014/main" id="{80BF3FF9-B5DB-D98D-D308-4111F5288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282" y="4244202"/>
            <a:ext cx="2667372" cy="144800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2EDFD07-CF18-9E0D-CBBB-BB629D8D5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608" y="0"/>
            <a:ext cx="10356783" cy="417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F7BAD7-50C7-C8E7-90B2-880C21122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4" name="Rectangle 16">
            <a:extLst>
              <a:ext uri="{FF2B5EF4-FFF2-40B4-BE49-F238E27FC236}">
                <a16:creationId xmlns:a16="http://schemas.microsoft.com/office/drawing/2014/main" id="{FAF3766F-DEF3-4802-BB0D-7A18EDD97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A08070-2068-CA1F-693F-691E11F28CA4}"/>
              </a:ext>
            </a:extLst>
          </p:cNvPr>
          <p:cNvSpPr txBox="1">
            <a:spLocks/>
          </p:cNvSpPr>
          <p:nvPr/>
        </p:nvSpPr>
        <p:spPr>
          <a:xfrm>
            <a:off x="517870" y="978408"/>
            <a:ext cx="5021182" cy="2286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/>
              <a:t>Meer gebruik: zitelementen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189494-2B67-46D2-93D6-A122A09BF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611650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88D04A7-7221-7447-92D1-EDAF766C3A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58" r="-1" b="10082"/>
          <a:stretch>
            <a:fillRect/>
          </a:stretch>
        </p:blipFill>
        <p:spPr>
          <a:xfrm>
            <a:off x="517870" y="3429000"/>
            <a:ext cx="5030061" cy="291700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336A572-8767-0030-1F0E-E09BB864A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17" r="8243" b="2"/>
          <a:stretch>
            <a:fillRect/>
          </a:stretch>
        </p:blipFill>
        <p:spPr>
          <a:xfrm>
            <a:off x="6662167" y="3429000"/>
            <a:ext cx="5030061" cy="2917004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04F87BD1-FCD4-4BAE-DE4E-D738430BD8F9}"/>
              </a:ext>
            </a:extLst>
          </p:cNvPr>
          <p:cNvSpPr/>
          <p:nvPr/>
        </p:nvSpPr>
        <p:spPr>
          <a:xfrm>
            <a:off x="2337916" y="3264408"/>
            <a:ext cx="1618488" cy="14264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91399F78-32C3-A34B-6481-362EDC2748C2}"/>
              </a:ext>
            </a:extLst>
          </p:cNvPr>
          <p:cNvCxnSpPr>
            <a:stCxn id="12" idx="6"/>
          </p:cNvCxnSpPr>
          <p:nvPr/>
        </p:nvCxnSpPr>
        <p:spPr>
          <a:xfrm>
            <a:off x="3956404" y="3977640"/>
            <a:ext cx="3989732" cy="14173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677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99CD55-1FE6-842A-7C94-79B481796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fruit, kers, voedsel, buitenshuis&#10;&#10;Door AI gegenereerde inhoud is mogelijk onjuist.">
            <a:extLst>
              <a:ext uri="{FF2B5EF4-FFF2-40B4-BE49-F238E27FC236}">
                <a16:creationId xmlns:a16="http://schemas.microsoft.com/office/drawing/2014/main" id="{958D7E4A-2496-294B-4C42-2E64D22F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66" r="17778"/>
          <a:stretch>
            <a:fillRect/>
          </a:stretch>
        </p:blipFill>
        <p:spPr>
          <a:xfrm>
            <a:off x="4166505" y="10"/>
            <a:ext cx="4444096" cy="3067040"/>
          </a:xfrm>
          <a:prstGeom prst="rect">
            <a:avLst/>
          </a:prstGeom>
        </p:spPr>
      </p:pic>
      <p:pic>
        <p:nvPicPr>
          <p:cNvPr id="13" name="Afbeelding 12" descr="Afbeelding met plant, bloem, paars, lavendel&#10;&#10;Door AI gegenereerde inhoud is mogelijk onjuist.">
            <a:extLst>
              <a:ext uri="{FF2B5EF4-FFF2-40B4-BE49-F238E27FC236}">
                <a16:creationId xmlns:a16="http://schemas.microsoft.com/office/drawing/2014/main" id="{27009FC6-9DE7-6CD0-8419-1A83D5F492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232" r="2" b="23843"/>
          <a:stretch>
            <a:fillRect/>
          </a:stretch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Afbeelding 13" descr="Afbeelding met plant, fruit, kamerplant, peer&#10;&#10;Door AI gegenereerde inhoud is mogelijk onjuist.">
            <a:extLst>
              <a:ext uri="{FF2B5EF4-FFF2-40B4-BE49-F238E27FC236}">
                <a16:creationId xmlns:a16="http://schemas.microsoft.com/office/drawing/2014/main" id="{F2E86E06-AF22-DD89-7375-307624A2AC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" b="5951"/>
          <a:stretch>
            <a:fillRect/>
          </a:stretch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 descr="Afbeelding met gras, plant, buitenshuis, bieslook&#10;&#10;Door AI gegenereerde inhoud is mogelijk onjuist.">
            <a:extLst>
              <a:ext uri="{FF2B5EF4-FFF2-40B4-BE49-F238E27FC236}">
                <a16:creationId xmlns:a16="http://schemas.microsoft.com/office/drawing/2014/main" id="{CD636C4A-F280-C932-E266-E50A485B38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" b="12687"/>
          <a:stretch>
            <a:fillRect/>
          </a:stretch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Afbeelding 11" descr="Afbeelding met plant, buitenshuis, Hennep, Aardplant&#10;&#10;Door AI gegenereerde inhoud is mogelijk onjuist.">
            <a:extLst>
              <a:ext uri="{FF2B5EF4-FFF2-40B4-BE49-F238E27FC236}">
                <a16:creationId xmlns:a16="http://schemas.microsoft.com/office/drawing/2014/main" id="{34ED9A2A-793A-FABF-B132-D6FAE6D84E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2" b="-2"/>
          <a:stretch>
            <a:fillRect/>
          </a:stretch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Afbeelding met boom, fruit, fruitboom, buitenshuis&#10;&#10;Door AI gegenereerde inhoud is mogelijk onjuist.">
            <a:extLst>
              <a:ext uri="{FF2B5EF4-FFF2-40B4-BE49-F238E27FC236}">
                <a16:creationId xmlns:a16="http://schemas.microsoft.com/office/drawing/2014/main" id="{4648F5FA-B995-774D-44F9-F033A8D529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09" r="572" b="-3"/>
          <a:stretch>
            <a:fillRect/>
          </a:stretch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15607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84B0EB-712A-2755-2016-0B3AB63F0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FAF3766F-DEF3-4802-BB0D-7A18EDD97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2AA27B-7D67-38DF-9A3E-005585F0A2C4}"/>
              </a:ext>
            </a:extLst>
          </p:cNvPr>
          <p:cNvSpPr txBox="1">
            <a:spLocks/>
          </p:cNvSpPr>
          <p:nvPr/>
        </p:nvSpPr>
        <p:spPr>
          <a:xfrm>
            <a:off x="517869" y="277554"/>
            <a:ext cx="10897693" cy="10620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400" dirty="0" err="1"/>
              <a:t>Mogelijkheden</a:t>
            </a:r>
            <a:r>
              <a:rPr lang="en-US" sz="3400" dirty="0"/>
              <a:t> voor </a:t>
            </a:r>
            <a:r>
              <a:rPr lang="en-US" sz="3400" dirty="0" err="1"/>
              <a:t>gazon</a:t>
            </a:r>
            <a:r>
              <a:rPr lang="en-US" sz="3400" dirty="0"/>
              <a:t>/ </a:t>
            </a:r>
            <a:r>
              <a:rPr lang="en-US" sz="3400" dirty="0" err="1"/>
              <a:t>kruidenvegetatie</a:t>
            </a:r>
            <a:r>
              <a:rPr lang="en-US" sz="3400" dirty="0"/>
              <a:t> 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CC11005-BC53-5976-9587-FB0B62EF6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2A2712F-F63E-821B-51FC-9F862C81EC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43" r="35139" b="2"/>
          <a:stretch>
            <a:fillRect/>
          </a:stretch>
        </p:blipFill>
        <p:spPr>
          <a:xfrm>
            <a:off x="4289212" y="1617169"/>
            <a:ext cx="3547872" cy="409626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EDFA8B3-FCEA-7523-F633-AB89550D8C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37" r="29050" b="1"/>
          <a:stretch>
            <a:fillRect/>
          </a:stretch>
        </p:blipFill>
        <p:spPr>
          <a:xfrm>
            <a:off x="8060555" y="1617169"/>
            <a:ext cx="3547872" cy="409626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ABC06A0-42B3-9BE5-342F-2DECFBBF6C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816" r="18465" b="2"/>
          <a:stretch>
            <a:fillRect/>
          </a:stretch>
        </p:blipFill>
        <p:spPr>
          <a:xfrm>
            <a:off x="517869" y="1617169"/>
            <a:ext cx="3547872" cy="409626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9503CC0-DDA2-82EB-9E11-B1E574A73648}"/>
              </a:ext>
            </a:extLst>
          </p:cNvPr>
          <p:cNvSpPr txBox="1"/>
          <p:nvPr/>
        </p:nvSpPr>
        <p:spPr>
          <a:xfrm>
            <a:off x="585216" y="5952744"/>
            <a:ext cx="1922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Wekelijks maaien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FBEE301-6DB6-BB03-1FFA-0B4A15E4E87C}"/>
              </a:ext>
            </a:extLst>
          </p:cNvPr>
          <p:cNvSpPr txBox="1"/>
          <p:nvPr/>
        </p:nvSpPr>
        <p:spPr>
          <a:xfrm>
            <a:off x="4289212" y="5952744"/>
            <a:ext cx="306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 keer per 2 a 3 week maaien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7807633-5DCF-E3EF-5C29-3AAEDB187F6C}"/>
              </a:ext>
            </a:extLst>
          </p:cNvPr>
          <p:cNvSpPr txBox="1"/>
          <p:nvPr/>
        </p:nvSpPr>
        <p:spPr>
          <a:xfrm>
            <a:off x="8001238" y="5952744"/>
            <a:ext cx="2817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 of 2 keer per jaar maaien</a:t>
            </a:r>
          </a:p>
        </p:txBody>
      </p:sp>
    </p:spTree>
    <p:extLst>
      <p:ext uri="{BB962C8B-B14F-4D97-AF65-F5344CB8AC3E}">
        <p14:creationId xmlns:p14="http://schemas.microsoft.com/office/powerpoint/2010/main" val="957391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E780D2-26F9-C11B-A461-08E9DD9C9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Container, bak, buitenshuis, plant&#10;&#10;Door AI gegenereerde inhoud is mogelijk onjuist.">
            <a:extLst>
              <a:ext uri="{FF2B5EF4-FFF2-40B4-BE49-F238E27FC236}">
                <a16:creationId xmlns:a16="http://schemas.microsoft.com/office/drawing/2014/main" id="{C26EDE20-93D9-5343-5D90-2E97A8DB8F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23" r="1" b="36761"/>
          <a:stretch>
            <a:fillRect/>
          </a:stretch>
        </p:blipFill>
        <p:spPr>
          <a:xfrm>
            <a:off x="4166504" y="10"/>
            <a:ext cx="8025495" cy="3067040"/>
          </a:xfrm>
          <a:prstGeom prst="rect">
            <a:avLst/>
          </a:prstGeom>
        </p:spPr>
      </p:pic>
      <p:pic>
        <p:nvPicPr>
          <p:cNvPr id="8" name="Afbeelding 7" descr="Afbeelding met Container, container, bak, Afvalbak&#10;&#10;Door AI gegenereerde inhoud is mogelijk onjuist.">
            <a:extLst>
              <a:ext uri="{FF2B5EF4-FFF2-40B4-BE49-F238E27FC236}">
                <a16:creationId xmlns:a16="http://schemas.microsoft.com/office/drawing/2014/main" id="{384B399C-2710-875D-4B82-8EC57AECDA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057" r="-2" b="43016"/>
          <a:stretch>
            <a:fillRect/>
          </a:stretch>
        </p:blipFill>
        <p:spPr>
          <a:xfrm>
            <a:off x="20" y="3790950"/>
            <a:ext cx="8305780" cy="306705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Afbeelding 10" descr="Afbeelding met bak, Container, container, Afvalbak&#10;&#10;Door AI gegenereerde inhoud is mogelijk onjuist.">
            <a:extLst>
              <a:ext uri="{FF2B5EF4-FFF2-40B4-BE49-F238E27FC236}">
                <a16:creationId xmlns:a16="http://schemas.microsoft.com/office/drawing/2014/main" id="{C57A22B0-D4F6-4C7C-13AF-0B8CCC09F9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5951"/>
          <a:stretch>
            <a:fillRect/>
          </a:stretch>
        </p:blipFill>
        <p:spPr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 descr="Afbeelding met bak, Container, container, Afvalbak&#10;&#10;Door AI gegenereerde inhoud is mogelijk onjuist.">
            <a:extLst>
              <a:ext uri="{FF2B5EF4-FFF2-40B4-BE49-F238E27FC236}">
                <a16:creationId xmlns:a16="http://schemas.microsoft.com/office/drawing/2014/main" id="{DC6CFBA5-54BE-71E1-A41A-30F3F2AC2B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" b="12687"/>
          <a:stretch>
            <a:fillRect/>
          </a:stretch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 descr="Afbeelding met Container, cilinder, bak&#10;&#10;Door AI gegenereerde inhoud is mogelijk onjuist.">
            <a:extLst>
              <a:ext uri="{FF2B5EF4-FFF2-40B4-BE49-F238E27FC236}">
                <a16:creationId xmlns:a16="http://schemas.microsoft.com/office/drawing/2014/main" id="{110ED246-0511-DECB-F351-DFB6E16F95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320" r="17180"/>
          <a:stretch>
            <a:fillRect/>
          </a:stretch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0A5089DF-D4B3-515C-DA1B-7D81CE930C1F}"/>
              </a:ext>
            </a:extLst>
          </p:cNvPr>
          <p:cNvSpPr/>
          <p:nvPr/>
        </p:nvSpPr>
        <p:spPr>
          <a:xfrm rot="1259398">
            <a:off x="564565" y="2520795"/>
            <a:ext cx="1065805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Hier komen we op terug</a:t>
            </a:r>
            <a:endParaRPr lang="nl-NL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904E116-634A-110B-1015-D2FC0D76C46A}"/>
              </a:ext>
            </a:extLst>
          </p:cNvPr>
          <p:cNvSpPr txBox="1"/>
          <p:nvPr/>
        </p:nvSpPr>
        <p:spPr>
          <a:xfrm>
            <a:off x="5637276" y="29718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880449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3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4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53" name="Rectangle 4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4" name="Rectangle 44">
            <a:extLst>
              <a:ext uri="{FF2B5EF4-FFF2-40B4-BE49-F238E27FC236}">
                <a16:creationId xmlns:a16="http://schemas.microsoft.com/office/drawing/2014/main" id="{AAB476BF-4EE2-5243-CABB-6CC72C39B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FEC006A-2C1A-D43A-E01F-3CC251C4A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288" y="3968888"/>
            <a:ext cx="4488812" cy="19107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Ontmoeten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gebruiken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Biodiversiteit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verhogen</a:t>
            </a:r>
            <a:endParaRPr lang="en-US" sz="2000" i="1" kern="1200" dirty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Privacy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creëren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lnSpc>
                <a:spcPct val="100000"/>
              </a:lnSpc>
            </a:pP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20D28EA4-6F96-F7C6-1D07-5BA5C2738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6781" y="508090"/>
            <a:ext cx="449275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FDFF93C5-0576-D227-80A7-4CFBA8791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0119" y="6209925"/>
            <a:ext cx="449275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5" name="Afbeelding 4" descr="Afbeelding met kaart, tekst, Plan, diagram&#10;&#10;Door AI gegenereerde inhoud is mogelijk onjuist.">
            <a:extLst>
              <a:ext uri="{FF2B5EF4-FFF2-40B4-BE49-F238E27FC236}">
                <a16:creationId xmlns:a16="http://schemas.microsoft.com/office/drawing/2014/main" id="{F90E2B40-C7DE-1F11-16BE-9B02F5337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20" y="1304816"/>
            <a:ext cx="10897160" cy="424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26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5D6470-3393-C27E-84D7-1D75C0E1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verhuurdata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162AE8-23DB-43BF-FD9D-2E41A84C3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" y="2112264"/>
            <a:ext cx="11155680" cy="3767328"/>
          </a:xfrm>
        </p:spPr>
        <p:txBody>
          <a:bodyPr/>
          <a:lstStyle/>
          <a:p>
            <a:pPr lvl="0"/>
            <a:r>
              <a:rPr lang="nl-NL" dirty="0"/>
              <a:t>verhuurdata: </a:t>
            </a:r>
            <a:endParaRPr lang="nl-NL" sz="3600" dirty="0"/>
          </a:p>
          <a:p>
            <a:pPr lvl="1"/>
            <a:r>
              <a:rPr lang="nl-NL" dirty="0"/>
              <a:t>Blok A (nr. 4), inmiddels verhuurd</a:t>
            </a:r>
          </a:p>
          <a:p>
            <a:pPr lvl="1"/>
            <a:r>
              <a:rPr lang="nl-NL" dirty="0"/>
              <a:t>Blok B (nr. 6), inmiddels verhuurd</a:t>
            </a:r>
          </a:p>
          <a:p>
            <a:pPr lvl="1"/>
            <a:r>
              <a:rPr lang="nl-NL" dirty="0"/>
              <a:t>Blok C (nr. 8), 1 oktober</a:t>
            </a:r>
            <a:endParaRPr lang="nl-NL" sz="3200" dirty="0"/>
          </a:p>
          <a:p>
            <a:pPr lvl="1"/>
            <a:r>
              <a:rPr lang="nl-NL" dirty="0"/>
              <a:t>Blok D nr. 10), 1 oktober</a:t>
            </a:r>
            <a:endParaRPr lang="nl-NL" sz="3200" dirty="0"/>
          </a:p>
          <a:p>
            <a:r>
              <a:rPr lang="nl-NL" dirty="0"/>
              <a:t>Kijk- en meetmomenten</a:t>
            </a:r>
          </a:p>
          <a:p>
            <a:pPr lvl="1"/>
            <a:r>
              <a:rPr lang="nl-NL" dirty="0"/>
              <a:t>Blok A (nr. 4), geweest</a:t>
            </a:r>
          </a:p>
          <a:p>
            <a:pPr lvl="1"/>
            <a:r>
              <a:rPr lang="nl-NL" dirty="0"/>
              <a:t>Blok B (nr. 6), geweest</a:t>
            </a:r>
          </a:p>
          <a:p>
            <a:pPr lvl="1"/>
            <a:r>
              <a:rPr lang="nl-NL" dirty="0"/>
              <a:t>Blok C (nr. 8), 20 augustus</a:t>
            </a:r>
            <a:endParaRPr lang="nl-NL" sz="3200" dirty="0"/>
          </a:p>
          <a:p>
            <a:pPr lvl="1"/>
            <a:r>
              <a:rPr lang="nl-NL" dirty="0"/>
              <a:t>Blok D nr. 10), 20 augustus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183384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kaart, tekst, Plan, diagram&#10;&#10;Door AI gegenereerde inhoud is mogelijk onjuist.">
            <a:extLst>
              <a:ext uri="{FF2B5EF4-FFF2-40B4-BE49-F238E27FC236}">
                <a16:creationId xmlns:a16="http://schemas.microsoft.com/office/drawing/2014/main" id="{1147DF6A-ABAE-1889-BF83-8537600CE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938" y="2642333"/>
            <a:ext cx="8210550" cy="320096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ECDB09-AFF0-AF64-58B2-9AEB3B39F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374904"/>
            <a:ext cx="11155680" cy="1463040"/>
          </a:xfrm>
        </p:spPr>
        <p:txBody>
          <a:bodyPr/>
          <a:lstStyle/>
          <a:p>
            <a:r>
              <a:rPr lang="nl-NL" dirty="0"/>
              <a:t>Werkzaamheden gemeente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060AB3-9CE7-8B55-CE20-753828EC4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106424"/>
            <a:ext cx="11155680" cy="3767328"/>
          </a:xfrm>
        </p:spPr>
        <p:txBody>
          <a:bodyPr>
            <a:normAutofit/>
          </a:bodyPr>
          <a:lstStyle/>
          <a:p>
            <a:pPr lvl="1"/>
            <a:r>
              <a:rPr lang="nl-NL" sz="1800" dirty="0"/>
              <a:t>Woonrijp maken fase 1 (flat A+B) medio is afgerond</a:t>
            </a:r>
          </a:p>
          <a:p>
            <a:pPr lvl="1"/>
            <a:r>
              <a:rPr lang="nl-NL" sz="1800" dirty="0"/>
              <a:t>Fase 2 (flat C + D) vanaf oktober 2026.</a:t>
            </a:r>
          </a:p>
          <a:p>
            <a:pPr lvl="1"/>
            <a:r>
              <a:rPr lang="nl-NL" sz="1800" dirty="0"/>
              <a:t>Tijdelijke voorzieningen voor bereikbaarheid van trottoirs en parkeerplaatsen zijn deels gemaakt. </a:t>
            </a:r>
          </a:p>
        </p:txBody>
      </p:sp>
    </p:spTree>
    <p:extLst>
      <p:ext uri="{BB962C8B-B14F-4D97-AF65-F5344CB8AC3E}">
        <p14:creationId xmlns:p14="http://schemas.microsoft.com/office/powerpoint/2010/main" val="291597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E223-B09B-E519-65ED-40C4DFE50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88458-4C6D-2B1A-92DA-10B28C4C4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374904"/>
            <a:ext cx="11155680" cy="1463040"/>
          </a:xfrm>
        </p:spPr>
        <p:txBody>
          <a:bodyPr/>
          <a:lstStyle/>
          <a:p>
            <a:r>
              <a:rPr lang="nl-NL" dirty="0"/>
              <a:t>Naam flats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890CAB-D469-6B27-12D5-4DA199876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1106424"/>
            <a:ext cx="11155680" cy="3767328"/>
          </a:xfrm>
        </p:spPr>
        <p:txBody>
          <a:bodyPr>
            <a:normAutofit/>
          </a:bodyPr>
          <a:lstStyle/>
          <a:p>
            <a:pPr lvl="1"/>
            <a:r>
              <a:rPr lang="nl-NL" sz="1800" dirty="0"/>
              <a:t>Beginnen met Zilver……</a:t>
            </a:r>
          </a:p>
          <a:p>
            <a:pPr lvl="1"/>
            <a:r>
              <a:rPr lang="nl-NL" sz="1800" dirty="0"/>
              <a:t>Graag aangeven na bijeenkomst met nummer per flat (4, 6, 8 of 10) + eigen gegevens</a:t>
            </a:r>
          </a:p>
          <a:p>
            <a:pPr lvl="1"/>
            <a:endParaRPr lang="nl-NL" sz="1800" dirty="0"/>
          </a:p>
          <a:p>
            <a:pPr lvl="1"/>
            <a:endParaRPr lang="nl-NL" sz="18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F435CF2-C7F9-5BEE-2548-9BC4502D4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12" y="2139184"/>
            <a:ext cx="5389388" cy="191412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BFEE57D-53F2-8F5F-1318-566A70769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3429000"/>
            <a:ext cx="4109988" cy="229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5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2" descr="Zilverschoonflat 3">
            <a:extLst>
              <a:ext uri="{FF2B5EF4-FFF2-40B4-BE49-F238E27FC236}">
                <a16:creationId xmlns:a16="http://schemas.microsoft.com/office/drawing/2014/main" id="{B3D9FE4D-5C75-4EFC-4380-40C52D659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" r="-1" b="23949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637992A9-1E8C-4E57-B4F4-EE2D38E50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3C06B1-E4BB-2CFE-63C0-693A9A8A6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7"/>
            <a:ext cx="5021182" cy="33095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Sfeerimpressie</a:t>
            </a:r>
            <a:endParaRPr lang="en-US" sz="5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0B4D8E-73F3-3CF3-C307-8C66FCA52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4482450"/>
            <a:ext cx="5040785" cy="172402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Vlak</a:t>
            </a:r>
          </a:p>
          <a:p>
            <a:pPr>
              <a:lnSpc>
                <a:spcPct val="100000"/>
              </a:lnSpc>
            </a:pPr>
            <a:r>
              <a:rPr lang="en-US" sz="2000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Eentonig</a:t>
            </a:r>
          </a:p>
          <a:p>
            <a:pPr>
              <a:lnSpc>
                <a:spcPct val="100000"/>
              </a:lnSpc>
            </a:pPr>
            <a:r>
              <a:rPr lang="en-US" sz="2000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Weinig biodiversiteit</a:t>
            </a:r>
          </a:p>
          <a:p>
            <a:pPr>
              <a:lnSpc>
                <a:spcPct val="100000"/>
              </a:lnSpc>
            </a:pPr>
            <a:r>
              <a:rPr lang="en-US" sz="2000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Geen gebruiksmogelijkheden</a:t>
            </a:r>
          </a:p>
          <a:p>
            <a:pPr>
              <a:lnSpc>
                <a:spcPct val="100000"/>
              </a:lnSpc>
            </a:pPr>
            <a:endParaRPr lang="en-US" sz="2000" i="1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97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DC5903-3CD5-BDE2-6185-0A2908D5D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38">
            <a:extLst>
              <a:ext uri="{FF2B5EF4-FFF2-40B4-BE49-F238E27FC236}">
                <a16:creationId xmlns:a16="http://schemas.microsoft.com/office/drawing/2014/main" id="{4882C0AB-CCE1-51A6-32AC-1A4164979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40">
            <a:extLst>
              <a:ext uri="{FF2B5EF4-FFF2-40B4-BE49-F238E27FC236}">
                <a16:creationId xmlns:a16="http://schemas.microsoft.com/office/drawing/2014/main" id="{A0E739F2-1A61-080E-9631-17915EB17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53" name="Rectangle 42">
            <a:extLst>
              <a:ext uri="{FF2B5EF4-FFF2-40B4-BE49-F238E27FC236}">
                <a16:creationId xmlns:a16="http://schemas.microsoft.com/office/drawing/2014/main" id="{AA2EBA0B-9434-1CBE-E711-225C8A7D7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4" name="Rectangle 44">
            <a:extLst>
              <a:ext uri="{FF2B5EF4-FFF2-40B4-BE49-F238E27FC236}">
                <a16:creationId xmlns:a16="http://schemas.microsoft.com/office/drawing/2014/main" id="{3976C689-6FDA-E071-0D6B-3279651EC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11" name="Afbeelding 10" descr="Afbeelding met tekst, kaart&#10;&#10;Door AI gegenereerde inhoud is mogelijk onjuist.">
            <a:extLst>
              <a:ext uri="{FF2B5EF4-FFF2-40B4-BE49-F238E27FC236}">
                <a16:creationId xmlns:a16="http://schemas.microsoft.com/office/drawing/2014/main" id="{2E268256-BF59-DB96-9318-3F0659E56F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0" t="-2803" b="-8226"/>
          <a:stretch>
            <a:fillRect/>
          </a:stretch>
        </p:blipFill>
        <p:spPr>
          <a:xfrm>
            <a:off x="20" y="303214"/>
            <a:ext cx="12191980" cy="6857990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53061102-4B98-DCED-5E59-B9173DBF2959}"/>
              </a:ext>
            </a:extLst>
          </p:cNvPr>
          <p:cNvSpPr/>
          <p:nvPr/>
        </p:nvSpPr>
        <p:spPr>
          <a:xfrm>
            <a:off x="2800865" y="0"/>
            <a:ext cx="9391135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>
            <a:softEdge rad="635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1C54C02-457C-B953-A11D-A126E437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6780" y="978409"/>
            <a:ext cx="4496529" cy="36782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700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Inrichtingsplan</a:t>
            </a:r>
            <a:br>
              <a:rPr lang="en-US" sz="47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</a:br>
            <a:endParaRPr lang="en-US" sz="47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28720C-0F91-1D60-2053-B101496DA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288" y="3968888"/>
            <a:ext cx="4488812" cy="19107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Ontmoeten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gebruiken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Biodiversiteit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verhogen</a:t>
            </a:r>
            <a:endParaRPr lang="en-US" sz="2000" i="1" kern="1200" dirty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100000"/>
              </a:lnSpc>
            </a:pP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Privacy </a:t>
            </a:r>
            <a:r>
              <a:rPr lang="en-US" sz="2000" i="1" kern="12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creëren</a:t>
            </a:r>
            <a:r>
              <a:rPr lang="en-US" sz="2000" i="1" kern="12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lnSpc>
                <a:spcPct val="100000"/>
              </a:lnSpc>
            </a:pP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20274D95-8760-017F-C1F4-892ADB44F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6781" y="508090"/>
            <a:ext cx="449275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25561397-944F-98A4-F24A-CE5D8090D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0119" y="6209925"/>
            <a:ext cx="449275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1EF67AE1-339F-F511-9A8E-5610470B4FFF}"/>
              </a:ext>
            </a:extLst>
          </p:cNvPr>
          <p:cNvCxnSpPr/>
          <p:nvPr/>
        </p:nvCxnSpPr>
        <p:spPr>
          <a:xfrm flipH="1">
            <a:off x="7033098" y="865762"/>
            <a:ext cx="476643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761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Freeform: Shape 3117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29" name="Freeform: Shape 3119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130" name="Rectangle 3121">
            <a:extLst>
              <a:ext uri="{FF2B5EF4-FFF2-40B4-BE49-F238E27FC236}">
                <a16:creationId xmlns:a16="http://schemas.microsoft.com/office/drawing/2014/main" id="{C71AFC83-43DA-2361-0668-F0E67D9E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065D39-FE2C-FA72-F457-9C2DCBD4C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002306"/>
            <a:ext cx="4688383" cy="134370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Zitmogelijkheden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Wandelpaden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Halfverharding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Ontdekken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31" name="Freeform: Shape 3123">
            <a:extLst>
              <a:ext uri="{FF2B5EF4-FFF2-40B4-BE49-F238E27FC236}">
                <a16:creationId xmlns:a16="http://schemas.microsoft.com/office/drawing/2014/main" id="{F35EA8DD-92F5-E06C-4DEE-B7AB507C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8" name="Picture 6" descr="greenSand Halfverharding 0-8mm | Duurzaam &amp; CO₂-negatief">
            <a:extLst>
              <a:ext uri="{FF2B5EF4-FFF2-40B4-BE49-F238E27FC236}">
                <a16:creationId xmlns:a16="http://schemas.microsoft.com/office/drawing/2014/main" id="{72D2DF47-CEB0-B40E-B07D-055AC68F5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0692"/>
          <a:stretch>
            <a:fillRect/>
          </a:stretch>
        </p:blipFill>
        <p:spPr bwMode="auto">
          <a:xfrm>
            <a:off x="5646853" y="965741"/>
            <a:ext cx="6024232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EF19C32-302E-ADBA-B00D-C65216425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642896" cy="39494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Ontmoeten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 &amp;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gebruiken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5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FFE4E8-2FE6-27B8-823C-CF2516EEE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Freeform: Shape 3117">
            <a:extLst>
              <a:ext uri="{FF2B5EF4-FFF2-40B4-BE49-F238E27FC236}">
                <a16:creationId xmlns:a16="http://schemas.microsoft.com/office/drawing/2014/main" id="{0CEF2B4E-EA07-9366-1ADA-97400558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29" name="Freeform: Shape 3119">
            <a:extLst>
              <a:ext uri="{FF2B5EF4-FFF2-40B4-BE49-F238E27FC236}">
                <a16:creationId xmlns:a16="http://schemas.microsoft.com/office/drawing/2014/main" id="{7E02033C-8D57-ED30-B001-31617C84B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130" name="Rectangle 3121">
            <a:extLst>
              <a:ext uri="{FF2B5EF4-FFF2-40B4-BE49-F238E27FC236}">
                <a16:creationId xmlns:a16="http://schemas.microsoft.com/office/drawing/2014/main" id="{86CC298E-C418-4587-02B8-722C5B98C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4D9C89-C239-5D7C-ADDC-E43C325CA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002306"/>
            <a:ext cx="4688383" cy="134370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Zitmogelijkheden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Wandelpaden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Halfverharding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Ontdekken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0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spelen</a:t>
            </a:r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00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31" name="Freeform: Shape 3123">
            <a:extLst>
              <a:ext uri="{FF2B5EF4-FFF2-40B4-BE49-F238E27FC236}">
                <a16:creationId xmlns:a16="http://schemas.microsoft.com/office/drawing/2014/main" id="{7051FD73-2A5C-9E19-4209-F15F9B999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8" name="Picture 6" descr="greenSand Halfverharding 0-8mm | Duurzaam &amp; CO₂-negatief">
            <a:extLst>
              <a:ext uri="{FF2B5EF4-FFF2-40B4-BE49-F238E27FC236}">
                <a16:creationId xmlns:a16="http://schemas.microsoft.com/office/drawing/2014/main" id="{F3FE294C-6008-28F5-B307-49870EF26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0692"/>
          <a:stretch>
            <a:fillRect/>
          </a:stretch>
        </p:blipFill>
        <p:spPr bwMode="auto">
          <a:xfrm>
            <a:off x="5646853" y="965741"/>
            <a:ext cx="6024232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Ontmoeten in de buurt | ZorgSaamWonen">
            <a:extLst>
              <a:ext uri="{FF2B5EF4-FFF2-40B4-BE49-F238E27FC236}">
                <a16:creationId xmlns:a16="http://schemas.microsoft.com/office/drawing/2014/main" id="{AC272C20-3E77-5BDD-7025-73CF6917CF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3"/>
          <a:stretch>
            <a:fillRect/>
          </a:stretch>
        </p:blipFill>
        <p:spPr bwMode="auto">
          <a:xfrm>
            <a:off x="5644387" y="965741"/>
            <a:ext cx="6026405" cy="538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087A9E3-AEF4-082C-FAA0-A544F9B2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4642896" cy="39494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Ontmoeten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 &amp;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Bahnschrift" panose="020B0502040204020203" pitchFamily="34" charset="0"/>
              </a:rPr>
              <a:t>gebruiken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staltVTI">
  <a:themeElements>
    <a:clrScheme name="Groentota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63300"/>
      </a:accent1>
      <a:accent2>
        <a:srgbClr val="70AD47"/>
      </a:accent2>
      <a:accent3>
        <a:srgbClr val="A5A5A5"/>
      </a:accent3>
      <a:accent4>
        <a:srgbClr val="ED7D31"/>
      </a:accent4>
      <a:accent5>
        <a:srgbClr val="663300"/>
      </a:accent5>
      <a:accent6>
        <a:srgbClr val="70AD47"/>
      </a:accent6>
      <a:hlink>
        <a:srgbClr val="0563C1"/>
      </a:hlink>
      <a:folHlink>
        <a:srgbClr val="954F72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3d9b84-7952-421f-add4-693d678725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6B9AC4D847FF49B0C50AD3355E77C9" ma:contentTypeVersion="12" ma:contentTypeDescription="Create a new document." ma:contentTypeScope="" ma:versionID="c3eb5e402e16dafb0fa03ae6ae06c4d7">
  <xsd:schema xmlns:xsd="http://www.w3.org/2001/XMLSchema" xmlns:xs="http://www.w3.org/2001/XMLSchema" xmlns:p="http://schemas.microsoft.com/office/2006/metadata/properties" xmlns:ns2="693d9b84-7952-421f-add4-693d6787259b" targetNamespace="http://schemas.microsoft.com/office/2006/metadata/properties" ma:root="true" ma:fieldsID="256029c46616f919ddb9c6026efb214b" ns2:_="">
    <xsd:import namespace="693d9b84-7952-421f-add4-693d678725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3d9b84-7952-421f-add4-693d678725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cf48ed7-693b-421c-bb2a-bc2d07e196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493886-34CA-4104-820D-439464445FAB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693d9b84-7952-421f-add4-693d6787259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D9FAC1-2513-492B-91FA-7D46AFD39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2B72D6-C85B-4474-AF14-5025E98D27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3d9b84-7952-421f-add4-693d678725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1216</TotalTime>
  <Words>272</Words>
  <Application>Microsoft Office PowerPoint</Application>
  <PresentationFormat>Breedbeeld</PresentationFormat>
  <Paragraphs>68</Paragraphs>
  <Slides>19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6" baseType="lpstr">
      <vt:lpstr>Aptos</vt:lpstr>
      <vt:lpstr>Arial</vt:lpstr>
      <vt:lpstr>Bahnschrift</vt:lpstr>
      <vt:lpstr>Bierstadt</vt:lpstr>
      <vt:lpstr>Calibri</vt:lpstr>
      <vt:lpstr>Neue Haas Grotesk Text Pro</vt:lpstr>
      <vt:lpstr>GestaltVTI</vt:lpstr>
      <vt:lpstr>Inrichtingsplan Zilverschoon-straat</vt:lpstr>
      <vt:lpstr>PowerPoint-presentatie</vt:lpstr>
      <vt:lpstr>Planning verhuurdata</vt:lpstr>
      <vt:lpstr>Werkzaamheden gemeente</vt:lpstr>
      <vt:lpstr>Naam flats</vt:lpstr>
      <vt:lpstr>Sfeerimpressie</vt:lpstr>
      <vt:lpstr>Inrichtingsplan </vt:lpstr>
      <vt:lpstr>Ontmoeten &amp; gebruiken</vt:lpstr>
      <vt:lpstr>Ontmoeten &amp; gebruiken</vt:lpstr>
      <vt:lpstr>Ontmoeten &amp; gebruiken</vt:lpstr>
      <vt:lpstr>Verhogen biodiversiteit</vt:lpstr>
      <vt:lpstr>Privacy creëren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Merel Daling | Groentotaal A. de Boer</dc:creator>
  <cp:lastModifiedBy>Edger Alberts</cp:lastModifiedBy>
  <cp:revision>23</cp:revision>
  <cp:lastPrinted>2026-02-19T14:31:10Z</cp:lastPrinted>
  <dcterms:created xsi:type="dcterms:W3CDTF">2025-10-15T06:48:28Z</dcterms:created>
  <dcterms:modified xsi:type="dcterms:W3CDTF">2026-08-19T15:04:37Z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0x0101005E6B9AC4D847FF49B0C50AD3355E77C9</vt:lpwstr>
  </property>
  <property fmtid="{D5CDD505-2E9C-101B-9397-08002B2CF9AE}" pid="3" name="MediaServiceImageTags">
    <vt:lpwstr/>
  </property>
</Properties>
</file>